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77" r:id="rId3"/>
    <p:sldId id="278" r:id="rId5"/>
    <p:sldId id="260" r:id="rId6"/>
    <p:sldId id="279" r:id="rId7"/>
    <p:sldId id="280" r:id="rId8"/>
    <p:sldId id="283" r:id="rId9"/>
    <p:sldId id="285" r:id="rId10"/>
    <p:sldId id="286" r:id="rId11"/>
    <p:sldId id="287" r:id="rId12"/>
    <p:sldId id="288" r:id="rId13"/>
    <p:sldId id="289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265" r:id="rId28"/>
  </p:sldIdLst>
  <p:sldSz cx="18288000" cy="10287000"/>
  <p:notesSz cx="6858000" cy="9144000"/>
  <p:embeddedFontLst>
    <p:embeddedFont>
      <p:font typeface="Arimo" panose="020B0604020202020204" charset="0"/>
      <p:regular r:id="rId32"/>
    </p:embeddedFont>
    <p:embeddedFont>
      <p:font typeface="Arimo Bold" panose="020B0704020202020204" charset="0"/>
      <p:regular r:id="rId33"/>
    </p:embeddedFont>
    <p:embeddedFont>
      <p:font typeface="Arimo Italics" panose="020B0604020202090204" charset="0"/>
      <p:regular r:id="rId34"/>
    </p:embeddedFont>
    <p:embeddedFont>
      <p:font typeface="Arimo Bold Italics" panose="020B0704020202090204" charset="0"/>
      <p:regular r:id="rId35"/>
    </p:embeddedFont>
    <p:embeddedFont>
      <p:font typeface="Forum" panose="02000000000000000000" charset="0"/>
      <p:regular r:id="rId36"/>
    </p:embeddedFont>
    <p:embeddedFont>
      <p:font typeface="Chakra Petch" panose="00000500000000000000" charset="0"/>
      <p:regular r:id="rId37"/>
    </p:embeddedFont>
    <p:embeddedFont>
      <p:font typeface="Chakra Petch Bold" panose="00000800000000000000" charset="0"/>
      <p:regular r:id="rId38"/>
    </p:embeddedFont>
    <p:embeddedFont>
      <p:font typeface="Chakra Petch Italics" panose="00000500000000000000" charset="0"/>
      <p:regular r:id="rId39"/>
    </p:embeddedFont>
    <p:embeddedFont>
      <p:font typeface="Chakra Petch Bold Italics" panose="00000800000000000000" charset="0"/>
      <p:regular r:id="rId40"/>
    </p:embeddedFont>
    <p:embeddedFont>
      <p:font typeface="Cousine" panose="02070409020205020404" charset="0"/>
      <p:regular r:id="rId41"/>
    </p:embeddedFont>
    <p:embeddedFont>
      <p:font typeface="Cousine Bold" panose="02070709020205020404" charset="0"/>
      <p:regular r:id="rId42"/>
    </p:embeddedFont>
    <p:embeddedFont>
      <p:font typeface="Cousine Italics" panose="02070409020205090404" charset="0"/>
      <p:regular r:id="rId43"/>
    </p:embeddedFont>
    <p:embeddedFont>
      <p:font typeface="Cousine Bold Italics" panose="02070709020205090404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7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font" Target="fonts/font13.fntdata"/><Relationship Id="rId43" Type="http://schemas.openxmlformats.org/officeDocument/2006/relationships/font" Target="fonts/font12.fntdata"/><Relationship Id="rId42" Type="http://schemas.openxmlformats.org/officeDocument/2006/relationships/font" Target="fonts/font11.fntdata"/><Relationship Id="rId41" Type="http://schemas.openxmlformats.org/officeDocument/2006/relationships/font" Target="fonts/font10.fntdata"/><Relationship Id="rId40" Type="http://schemas.openxmlformats.org/officeDocument/2006/relationships/font" Target="fonts/font9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38942" y="2705040"/>
            <a:ext cx="7378075" cy="153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2000"/>
              </a:lnSpc>
              <a:spcBef>
                <a:spcPct val="0"/>
              </a:spcBef>
            </a:pPr>
            <a:r>
              <a:rPr lang="en-GB" altLang="en-US" sz="5400">
                <a:solidFill>
                  <a:srgbClr val="FFFFFF"/>
                </a:solidFill>
                <a:latin typeface="Chakra Petch"/>
              </a:rPr>
              <a:t>Types Of Cyber Attack</a:t>
            </a:r>
            <a:endParaRPr lang="en-GB" altLang="en-US" sz="5400">
              <a:solidFill>
                <a:srgbClr val="FFFFFF"/>
              </a:solidFill>
              <a:latin typeface="Chakra Petch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5800631" y="8879484"/>
            <a:ext cx="12040121" cy="757632"/>
            <a:chOff x="0" y="0"/>
            <a:chExt cx="16053494" cy="1010175"/>
          </a:xfrm>
        </p:grpSpPr>
        <p:grpSp>
          <p:nvGrpSpPr>
            <p:cNvPr id="5" name="Group 5"/>
            <p:cNvGrpSpPr/>
            <p:nvPr/>
          </p:nvGrpSpPr>
          <p:grpSpPr>
            <a:xfrm rot="0">
              <a:off x="0" y="0"/>
              <a:ext cx="1010175" cy="1010175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0">
              <a:off x="1670575" y="0"/>
              <a:ext cx="1010175" cy="101017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0">
              <a:off x="3343864" y="0"/>
              <a:ext cx="1010175" cy="101017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0">
              <a:off x="5014440" y="0"/>
              <a:ext cx="1010175" cy="1010175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0">
              <a:off x="6685015" y="0"/>
              <a:ext cx="1010175" cy="101017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0">
              <a:off x="8358304" y="0"/>
              <a:ext cx="1010175" cy="101017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0">
              <a:off x="10028879" y="0"/>
              <a:ext cx="1010175" cy="1010175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0">
              <a:off x="11699455" y="0"/>
              <a:ext cx="1010175" cy="1010175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0">
              <a:off x="13370030" y="0"/>
              <a:ext cx="1010175" cy="1010175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0">
              <a:off x="15043319" y="0"/>
              <a:ext cx="1010175" cy="1010175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id="36" name="TextBox 36"/>
          <p:cNvSpPr txBox="1"/>
          <p:nvPr/>
        </p:nvSpPr>
        <p:spPr>
          <a:xfrm>
            <a:off x="8991314" y="4381440"/>
            <a:ext cx="6113899" cy="49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GB" altLang="en-US" sz="2800" u="none">
                <a:solidFill>
                  <a:srgbClr val="FFFFFF"/>
                </a:solidFill>
                <a:latin typeface="Forum"/>
              </a:rPr>
              <a:t>Webinar</a:t>
            </a:r>
            <a:endParaRPr lang="en-GB" altLang="en-US" sz="2800" u="none">
              <a:solidFill>
                <a:srgbClr val="FFFFFF"/>
              </a:solidFill>
              <a:latin typeface="Forum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7925030" y="5448095"/>
            <a:ext cx="8788068" cy="703045"/>
          </a:xfrm>
          <a:custGeom>
            <a:avLst/>
            <a:gdLst/>
            <a:ahLst/>
            <a:cxnLst/>
            <a:rect l="l" t="t" r="r" b="b"/>
            <a:pathLst>
              <a:path w="8788068" h="703045">
                <a:moveTo>
                  <a:pt x="0" y="0"/>
                </a:moveTo>
                <a:lnTo>
                  <a:pt x="8788069" y="0"/>
                </a:lnTo>
                <a:lnTo>
                  <a:pt x="8788069" y="703045"/>
                </a:lnTo>
                <a:lnTo>
                  <a:pt x="0" y="7030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rcRect b="7405"/>
          <a:stretch>
            <a:fillRect/>
          </a:stretch>
        </p:blipFill>
        <p:spPr>
          <a:xfrm>
            <a:off x="609600" y="2552700"/>
            <a:ext cx="5753735" cy="5327650"/>
          </a:xfrm>
          <a:prstGeom prst="round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600" y="-64135"/>
            <a:ext cx="12600940" cy="129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00"/>
              </a:lnSpc>
            </a:pPr>
            <a:r>
              <a:rPr lang="en-GB" altLang="en-US" sz="4800" b="1">
                <a:solidFill>
                  <a:srgbClr val="FFFFFF"/>
                </a:solidFill>
                <a:latin typeface="Chakra Petch"/>
              </a:rPr>
              <a:t>Hacking Phases</a:t>
            </a:r>
            <a:endParaRPr lang="en-GB" altLang="en-US" sz="4800" b="1">
              <a:solidFill>
                <a:srgbClr val="FFFFFF"/>
              </a:solidFill>
              <a:latin typeface="Chakra Petch"/>
            </a:endParaRP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61345" y="342667"/>
            <a:ext cx="481228" cy="48122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73FB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356926" y="495255"/>
            <a:ext cx="481228" cy="4812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CE8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6" name="AutoShape 36"/>
          <p:cNvSpPr/>
          <p:nvPr/>
        </p:nvSpPr>
        <p:spPr>
          <a:xfrm>
            <a:off x="199390" y="9715500"/>
            <a:ext cx="18088610" cy="36830"/>
          </a:xfrm>
          <a:prstGeom prst="line">
            <a:avLst/>
          </a:prstGeom>
          <a:ln w="285750" cap="flat">
            <a:solidFill>
              <a:srgbClr val="7AFFF5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7655" y="1333500"/>
            <a:ext cx="7751445" cy="7861300"/>
          </a:xfrm>
          <a:prstGeom prst="round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600" y="-64135"/>
            <a:ext cx="12600940" cy="129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00"/>
              </a:lnSpc>
            </a:pPr>
            <a:r>
              <a:rPr lang="en-GB" altLang="en-US" sz="4800" b="1">
                <a:solidFill>
                  <a:srgbClr val="FFFFFF"/>
                </a:solidFill>
                <a:latin typeface="Chakra Petch"/>
              </a:rPr>
              <a:t>Cyber Security Teams</a:t>
            </a:r>
            <a:endParaRPr lang="en-GB" altLang="en-US" sz="4800" b="1">
              <a:solidFill>
                <a:srgbClr val="FFFFFF"/>
              </a:solidFill>
              <a:latin typeface="Chakra Petch"/>
            </a:endParaRP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61345" y="342667"/>
            <a:ext cx="481228" cy="48122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73FB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356926" y="495255"/>
            <a:ext cx="481228" cy="4812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CE8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6" name="AutoShape 36"/>
          <p:cNvSpPr/>
          <p:nvPr/>
        </p:nvSpPr>
        <p:spPr>
          <a:xfrm>
            <a:off x="199390" y="9715500"/>
            <a:ext cx="18088610" cy="36830"/>
          </a:xfrm>
          <a:prstGeom prst="line">
            <a:avLst/>
          </a:prstGeom>
          <a:ln w="285750" cap="flat">
            <a:solidFill>
              <a:srgbClr val="7AFFF5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1445" y="1289050"/>
            <a:ext cx="12296140" cy="8051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600" y="-64135"/>
            <a:ext cx="12600940" cy="129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00"/>
              </a:lnSpc>
            </a:pPr>
            <a:r>
              <a:rPr lang="en-GB" altLang="en-US" sz="4800" b="1">
                <a:solidFill>
                  <a:srgbClr val="FFFFFF"/>
                </a:solidFill>
                <a:latin typeface="Chakra Petch"/>
              </a:rPr>
              <a:t>Cyber Security Roles And Responsibilities</a:t>
            </a:r>
            <a:endParaRPr lang="en-GB" altLang="en-US" sz="4800" b="1">
              <a:solidFill>
                <a:srgbClr val="FFFFFF"/>
              </a:solidFill>
              <a:latin typeface="Chakra Petch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33400" y="3412490"/>
            <a:ext cx="10925810" cy="3462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lvl="1" indent="-4572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Security Analyst / Jr Penetration Tester / Sr Penetration Tester</a:t>
            </a:r>
            <a:endParaRPr lang="en-GB" altLang="en-US" sz="2500" b="1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SOC Analyst</a:t>
            </a:r>
            <a:endParaRPr lang="en-GB" altLang="en-US" sz="2500" b="1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DevSecOps</a:t>
            </a:r>
            <a:endParaRPr lang="en-GB" altLang="en-US" sz="2500" b="1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Incident Response Team</a:t>
            </a:r>
            <a:endParaRPr lang="en-GB" altLang="en-US" sz="2500" b="1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CISO</a:t>
            </a:r>
            <a:endParaRPr lang="en-GB" altLang="en-US" sz="2500" b="1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Digital Forensics </a:t>
            </a:r>
            <a:endParaRPr lang="en-GB" altLang="en-US" sz="2500" b="1">
              <a:solidFill>
                <a:srgbClr val="FFFFFF"/>
              </a:solidFill>
              <a:latin typeface="Cousine"/>
            </a:endParaRP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61345" y="342667"/>
            <a:ext cx="481228" cy="48122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73FB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356926" y="495255"/>
            <a:ext cx="481228" cy="4812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CE8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6" name="AutoShape 36"/>
          <p:cNvSpPr/>
          <p:nvPr/>
        </p:nvSpPr>
        <p:spPr>
          <a:xfrm>
            <a:off x="199390" y="9715500"/>
            <a:ext cx="18088610" cy="36830"/>
          </a:xfrm>
          <a:prstGeom prst="line">
            <a:avLst/>
          </a:prstGeom>
          <a:ln w="285750" cap="flat">
            <a:solidFill>
              <a:srgbClr val="7AFFF5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3162300"/>
            <a:ext cx="6930390" cy="4777105"/>
          </a:xfrm>
          <a:prstGeom prst="round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34400" y="3467100"/>
            <a:ext cx="8122285" cy="123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00000"/>
              </a:lnSpc>
              <a:spcBef>
                <a:spcPct val="0"/>
              </a:spcBef>
            </a:pPr>
            <a:r>
              <a:rPr lang="en-GB" altLang="en-US" sz="4000">
                <a:solidFill>
                  <a:srgbClr val="FFFFFF"/>
                </a:solidFill>
                <a:latin typeface="Chakra Petch"/>
              </a:rPr>
              <a:t>CIA Triad &amp; Cyber Kill Chaining &amp; Cyber Security Regulations</a:t>
            </a:r>
            <a:endParaRPr lang="en-GB" altLang="en-US" sz="4000">
              <a:solidFill>
                <a:srgbClr val="FFFFFF"/>
              </a:solidFill>
              <a:latin typeface="Chakra Petch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5800631" y="8879484"/>
            <a:ext cx="12040121" cy="757632"/>
            <a:chOff x="0" y="0"/>
            <a:chExt cx="16053494" cy="1010175"/>
          </a:xfrm>
        </p:grpSpPr>
        <p:grpSp>
          <p:nvGrpSpPr>
            <p:cNvPr id="5" name="Group 5"/>
            <p:cNvGrpSpPr/>
            <p:nvPr/>
          </p:nvGrpSpPr>
          <p:grpSpPr>
            <a:xfrm rot="0">
              <a:off x="0" y="0"/>
              <a:ext cx="1010175" cy="1010175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0">
              <a:off x="1670575" y="0"/>
              <a:ext cx="1010175" cy="101017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0">
              <a:off x="3343864" y="0"/>
              <a:ext cx="1010175" cy="101017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0">
              <a:off x="5014440" y="0"/>
              <a:ext cx="1010175" cy="1010175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0">
              <a:off x="6685015" y="0"/>
              <a:ext cx="1010175" cy="101017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0">
              <a:off x="8358304" y="0"/>
              <a:ext cx="1010175" cy="101017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0">
              <a:off x="10028879" y="0"/>
              <a:ext cx="1010175" cy="1010175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0">
              <a:off x="11699455" y="0"/>
              <a:ext cx="1010175" cy="1010175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0">
              <a:off x="13370030" y="0"/>
              <a:ext cx="1010175" cy="1010175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0">
              <a:off x="15043319" y="0"/>
              <a:ext cx="1010175" cy="1010175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8153630" y="4686095"/>
            <a:ext cx="8788068" cy="703045"/>
          </a:xfrm>
          <a:custGeom>
            <a:avLst/>
            <a:gdLst/>
            <a:ahLst/>
            <a:cxnLst/>
            <a:rect l="l" t="t" r="r" b="b"/>
            <a:pathLst>
              <a:path w="8788068" h="703045">
                <a:moveTo>
                  <a:pt x="0" y="0"/>
                </a:moveTo>
                <a:lnTo>
                  <a:pt x="8788069" y="0"/>
                </a:lnTo>
                <a:lnTo>
                  <a:pt x="8788069" y="703045"/>
                </a:lnTo>
                <a:lnTo>
                  <a:pt x="0" y="7030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1700"/>
            <a:ext cx="6019165" cy="53841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600" y="-64135"/>
            <a:ext cx="12600940" cy="129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00"/>
              </a:lnSpc>
            </a:pPr>
            <a:r>
              <a:rPr lang="en-GB" altLang="en-US" sz="4800" b="1">
                <a:solidFill>
                  <a:srgbClr val="FFFFFF"/>
                </a:solidFill>
                <a:latin typeface="Chakra Petch"/>
              </a:rPr>
              <a:t>CIA Triad</a:t>
            </a:r>
            <a:endParaRPr lang="en-GB" altLang="en-US" sz="4800" b="1">
              <a:solidFill>
                <a:srgbClr val="FFFFFF"/>
              </a:solidFill>
              <a:latin typeface="Chakra Petch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5800" y="1943100"/>
            <a:ext cx="10925810" cy="5770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indent="0" algn="l">
              <a:lnSpc>
                <a:spcPct val="150000"/>
              </a:lnSpc>
              <a:buFont typeface="Arial" panose="02080604020202020204" pitchFamily="34" charset="0"/>
              <a:buNone/>
            </a:pPr>
            <a:r>
              <a:rPr lang="en-GB" altLang="en-US" sz="2500">
                <a:solidFill>
                  <a:srgbClr val="FFFFFF"/>
                </a:solidFill>
                <a:latin typeface="Cousine"/>
              </a:rPr>
              <a:t>The CIA Triad, in the realm of cybersecurity, refers to a fundamental model that emphasizes three core principles for robust information security: </a:t>
            </a:r>
            <a:r>
              <a:rPr lang="en-GB" altLang="en-US" sz="2500">
                <a:solidFill>
                  <a:srgbClr val="FF0000"/>
                </a:solidFill>
                <a:latin typeface="Cousine"/>
              </a:rPr>
              <a:t>Confidentiality, Integrity, and Availability (CIA)</a:t>
            </a:r>
            <a:r>
              <a:rPr lang="en-GB" altLang="en-US" sz="2500">
                <a:solidFill>
                  <a:srgbClr val="FFFFFF"/>
                </a:solidFill>
                <a:latin typeface="Cousine"/>
              </a:rPr>
              <a:t>. It serves as a foundational framework for organizations to build their security posture and develop effective policies and controls.</a:t>
            </a: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en-GB" altLang="en-US" sz="2500" b="1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en-GB" altLang="en-US" sz="2500" b="1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Confidentiality</a:t>
            </a:r>
            <a:endParaRPr lang="en-GB" altLang="en-US" sz="2500" b="1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Intigrity</a:t>
            </a:r>
            <a:endParaRPr lang="en-GB" altLang="en-US" sz="2500" b="1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Availability</a:t>
            </a:r>
            <a:endParaRPr lang="en-GB" altLang="en-US" sz="2500" b="1">
              <a:solidFill>
                <a:srgbClr val="FFFFFF"/>
              </a:solidFill>
              <a:latin typeface="Cousine"/>
            </a:endParaRP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61345" y="342667"/>
            <a:ext cx="481228" cy="48122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73FB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356926" y="495255"/>
            <a:ext cx="481228" cy="4812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CE8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6" name="AutoShape 36"/>
          <p:cNvSpPr/>
          <p:nvPr/>
        </p:nvSpPr>
        <p:spPr>
          <a:xfrm>
            <a:off x="199390" y="9715500"/>
            <a:ext cx="18088610" cy="36830"/>
          </a:xfrm>
          <a:prstGeom prst="line">
            <a:avLst/>
          </a:prstGeom>
          <a:ln w="285750" cap="flat">
            <a:solidFill>
              <a:srgbClr val="7AFFF5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9000" y="2600960"/>
            <a:ext cx="6848475" cy="57435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600" y="-64135"/>
            <a:ext cx="12600940" cy="129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00"/>
              </a:lnSpc>
            </a:pPr>
            <a:r>
              <a:rPr lang="en-GB" altLang="en-US" sz="4800" b="1">
                <a:solidFill>
                  <a:srgbClr val="FFFFFF"/>
                </a:solidFill>
                <a:latin typeface="Chakra Petch"/>
              </a:rPr>
              <a:t>Cyber Kill Chaining</a:t>
            </a:r>
            <a:endParaRPr lang="en-GB" altLang="en-US" sz="4800" b="1">
              <a:solidFill>
                <a:srgbClr val="FFFFFF"/>
              </a:solidFill>
              <a:latin typeface="Chakra Petch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2000" y="1485900"/>
            <a:ext cx="16475710" cy="1153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indent="0" algn="l">
              <a:lnSpc>
                <a:spcPct val="150000"/>
              </a:lnSpc>
              <a:buFont typeface="Arial" panose="02080604020202020204" pitchFamily="34" charset="0"/>
              <a:buNone/>
            </a:pPr>
            <a:r>
              <a:rPr lang="en-GB" altLang="en-US" sz="2500">
                <a:solidFill>
                  <a:srgbClr val="FF0000"/>
                </a:solidFill>
                <a:latin typeface="Cousine"/>
              </a:rPr>
              <a:t>Cyber kill chaining</a:t>
            </a:r>
            <a:r>
              <a:rPr lang="en-GB" altLang="en-US" sz="2500">
                <a:solidFill>
                  <a:schemeClr val="bg1"/>
                </a:solidFill>
                <a:latin typeface="Cousine"/>
              </a:rPr>
              <a:t> is a powerful framework used in cybersecurity to understand and disrupt the steps attackers take to compromise a system. </a:t>
            </a:r>
            <a:endParaRPr lang="en-GB" altLang="en-US" sz="2500">
              <a:solidFill>
                <a:schemeClr val="bg1"/>
              </a:solidFill>
              <a:latin typeface="Cousine"/>
            </a:endParaRP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61345" y="342667"/>
            <a:ext cx="481228" cy="48122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73FB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356926" y="495255"/>
            <a:ext cx="481228" cy="4812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CE8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6" name="AutoShape 36"/>
          <p:cNvSpPr/>
          <p:nvPr/>
        </p:nvSpPr>
        <p:spPr>
          <a:xfrm>
            <a:off x="199390" y="9715500"/>
            <a:ext cx="18088610" cy="36830"/>
          </a:xfrm>
          <a:prstGeom prst="line">
            <a:avLst/>
          </a:prstGeom>
          <a:ln w="285750" cap="flat">
            <a:solidFill>
              <a:srgbClr val="7AFFF5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639695"/>
            <a:ext cx="10213340" cy="6740525"/>
          </a:xfrm>
          <a:prstGeom prst="roundRect">
            <a:avLst/>
          </a:prstGeom>
        </p:spPr>
      </p:pic>
      <p:sp>
        <p:nvSpPr>
          <p:cNvPr id="13" name="TextBox 3"/>
          <p:cNvSpPr txBox="1"/>
          <p:nvPr/>
        </p:nvSpPr>
        <p:spPr>
          <a:xfrm>
            <a:off x="12192000" y="4277995"/>
            <a:ext cx="5633720" cy="1731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lvl="1" indent="0" algn="l">
              <a:lnSpc>
                <a:spcPct val="150000"/>
              </a:lnSpc>
              <a:buFont typeface="Arial" panose="02080604020202020204" pitchFamily="34" charset="0"/>
              <a:buNone/>
            </a:pPr>
            <a:r>
              <a:rPr lang="en-GB" altLang="en-US" sz="2500">
                <a:solidFill>
                  <a:schemeClr val="bg1"/>
                </a:solidFill>
                <a:latin typeface="Cousine"/>
              </a:rPr>
              <a:t>Example: </a:t>
            </a:r>
            <a:endParaRPr lang="en-GB" altLang="en-US" sz="2500">
              <a:solidFill>
                <a:schemeClr val="bg1"/>
              </a:solidFill>
              <a:latin typeface="Cousine"/>
            </a:endParaRPr>
          </a:p>
          <a:p>
            <a:pPr lvl="1" indent="0" algn="l">
              <a:lnSpc>
                <a:spcPct val="150000"/>
              </a:lnSpc>
              <a:buFont typeface="Arial" panose="02080604020202020204" pitchFamily="34" charset="0"/>
              <a:buNone/>
            </a:pPr>
            <a:r>
              <a:rPr lang="en-GB" altLang="en-US" sz="2500">
                <a:solidFill>
                  <a:schemeClr val="bg1"/>
                </a:solidFill>
                <a:latin typeface="Cousine"/>
              </a:rPr>
              <a:t>- System Hacking using malicious payload </a:t>
            </a:r>
            <a:endParaRPr lang="en-GB" altLang="en-US" sz="2500">
              <a:solidFill>
                <a:schemeClr val="bg1"/>
              </a:solidFill>
              <a:latin typeface="Cousin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600" y="-64135"/>
            <a:ext cx="12600940" cy="129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00"/>
              </a:lnSpc>
            </a:pPr>
            <a:r>
              <a:rPr lang="en-GB" altLang="en-US" sz="4800" b="1">
                <a:solidFill>
                  <a:srgbClr val="FFFFFF"/>
                </a:solidFill>
                <a:latin typeface="Chakra Petch"/>
              </a:rPr>
              <a:t>Cyber Security Regulations</a:t>
            </a:r>
            <a:endParaRPr lang="en-GB" altLang="en-US" sz="4800" b="1">
              <a:solidFill>
                <a:srgbClr val="FFFFFF"/>
              </a:solidFill>
              <a:latin typeface="Chakra Petch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4800" y="2330450"/>
            <a:ext cx="10925810" cy="5193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General Data Protection Regulation (GDPR): </a:t>
            </a:r>
            <a:r>
              <a:rPr lang="en-GB" altLang="en-US" sz="2500">
                <a:solidFill>
                  <a:schemeClr val="bg1"/>
                </a:solidFill>
                <a:latin typeface="Cousine"/>
              </a:rPr>
              <a:t> Protects the personal data of individuals (EU citizens and residents) . </a:t>
            </a:r>
            <a:endParaRPr lang="en-GB" altLang="en-US" sz="2500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en-GB" altLang="en-US" sz="2500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Health Insurance Portability and Accountability Act (HIPAA): </a:t>
            </a:r>
            <a:r>
              <a:rPr lang="en-GB" altLang="en-US" sz="2500">
                <a:solidFill>
                  <a:schemeClr val="bg1"/>
                </a:solidFill>
                <a:latin typeface="Cousine"/>
              </a:rPr>
              <a:t>Protects the privacy and security of individually identifiable health information (protected health information or PHI)</a:t>
            </a:r>
            <a:endParaRPr lang="en-GB" altLang="en-US" sz="2500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en-GB" altLang="en-US" sz="2500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Payment Card Industry Data Security Standard (PCI DSS): </a:t>
            </a:r>
            <a:r>
              <a:rPr lang="en-GB" altLang="en-US" sz="2500">
                <a:solidFill>
                  <a:schemeClr val="bg1"/>
                </a:solidFill>
                <a:latin typeface="Cousine"/>
              </a:rPr>
              <a:t>Protects cardholder data (e.g., credit card numbers, expiration dates)</a:t>
            </a:r>
            <a:endParaRPr lang="en-GB" altLang="en-US" sz="2500">
              <a:solidFill>
                <a:schemeClr val="bg1"/>
              </a:solidFill>
              <a:latin typeface="Cousine"/>
            </a:endParaRP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61345" y="342667"/>
            <a:ext cx="481228" cy="48122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73FB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356926" y="495255"/>
            <a:ext cx="481228" cy="4812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CE8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6" name="AutoShape 36"/>
          <p:cNvSpPr/>
          <p:nvPr/>
        </p:nvSpPr>
        <p:spPr>
          <a:xfrm>
            <a:off x="199390" y="9715500"/>
            <a:ext cx="18088610" cy="36830"/>
          </a:xfrm>
          <a:prstGeom prst="line">
            <a:avLst/>
          </a:prstGeom>
          <a:ln w="285750" cap="flat">
            <a:solidFill>
              <a:srgbClr val="7AFFF5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0" y="3009900"/>
            <a:ext cx="6594475" cy="3844925"/>
          </a:xfrm>
          <a:prstGeom prst="round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91600" y="3848100"/>
            <a:ext cx="8122285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</a:pPr>
            <a:r>
              <a:rPr lang="en-GB" altLang="en-US" sz="4000">
                <a:solidFill>
                  <a:srgbClr val="FFFFFF"/>
                </a:solidFill>
                <a:latin typeface="Chakra Petch"/>
              </a:rPr>
              <a:t>Types Of Network Attacks</a:t>
            </a:r>
            <a:endParaRPr lang="en-GB" altLang="en-US" sz="4000">
              <a:solidFill>
                <a:srgbClr val="FFFFFF"/>
              </a:solidFill>
              <a:latin typeface="Chakra Petch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5800631" y="8879484"/>
            <a:ext cx="12040121" cy="757632"/>
            <a:chOff x="0" y="0"/>
            <a:chExt cx="16053494" cy="1010175"/>
          </a:xfrm>
        </p:grpSpPr>
        <p:grpSp>
          <p:nvGrpSpPr>
            <p:cNvPr id="5" name="Group 5"/>
            <p:cNvGrpSpPr/>
            <p:nvPr/>
          </p:nvGrpSpPr>
          <p:grpSpPr>
            <a:xfrm rot="0">
              <a:off x="0" y="0"/>
              <a:ext cx="1010175" cy="1010175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0">
              <a:off x="1670575" y="0"/>
              <a:ext cx="1010175" cy="101017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0">
              <a:off x="3343864" y="0"/>
              <a:ext cx="1010175" cy="101017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0">
              <a:off x="5014440" y="0"/>
              <a:ext cx="1010175" cy="1010175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0">
              <a:off x="6685015" y="0"/>
              <a:ext cx="1010175" cy="101017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0">
              <a:off x="8358304" y="0"/>
              <a:ext cx="1010175" cy="101017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0">
              <a:off x="10028879" y="0"/>
              <a:ext cx="1010175" cy="1010175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0">
              <a:off x="11699455" y="0"/>
              <a:ext cx="1010175" cy="1010175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0">
              <a:off x="13370030" y="0"/>
              <a:ext cx="1010175" cy="1010175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0">
              <a:off x="15043319" y="0"/>
              <a:ext cx="1010175" cy="1010175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8915630" y="4762295"/>
            <a:ext cx="8788068" cy="703045"/>
          </a:xfrm>
          <a:custGeom>
            <a:avLst/>
            <a:gdLst/>
            <a:ahLst/>
            <a:cxnLst/>
            <a:rect l="l" t="t" r="r" b="b"/>
            <a:pathLst>
              <a:path w="8788068" h="703045">
                <a:moveTo>
                  <a:pt x="0" y="0"/>
                </a:moveTo>
                <a:lnTo>
                  <a:pt x="8788069" y="0"/>
                </a:lnTo>
                <a:lnTo>
                  <a:pt x="8788069" y="703045"/>
                </a:lnTo>
                <a:lnTo>
                  <a:pt x="0" y="7030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1700"/>
            <a:ext cx="6019165" cy="53841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600" y="-64135"/>
            <a:ext cx="12600940" cy="129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00"/>
              </a:lnSpc>
            </a:pPr>
            <a:r>
              <a:rPr lang="en-GB" altLang="en-US" sz="4800" b="1">
                <a:solidFill>
                  <a:srgbClr val="FFFFFF"/>
                </a:solidFill>
                <a:latin typeface="Chakra Petch"/>
              </a:rPr>
              <a:t>Types Of Network Attacks</a:t>
            </a:r>
            <a:endParaRPr lang="en-GB" altLang="en-US" sz="4800" b="1">
              <a:solidFill>
                <a:srgbClr val="FFFFFF"/>
              </a:solidFill>
              <a:latin typeface="Chakra Petch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1000" y="3238500"/>
            <a:ext cx="10925810" cy="4039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Denial-of-Service (DoS) Attacks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Distributed Denial-of-Service (DDoS) Attacks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Man-in-the-Middle (MitM) Attacks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DNS Spoofing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Rootkits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Zero-Day Attacks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Password Attacks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61345" y="342667"/>
            <a:ext cx="481228" cy="48122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73FB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356926" y="495255"/>
            <a:ext cx="481228" cy="4812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CE8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6" name="AutoShape 36"/>
          <p:cNvSpPr/>
          <p:nvPr/>
        </p:nvSpPr>
        <p:spPr>
          <a:xfrm>
            <a:off x="199390" y="9715500"/>
            <a:ext cx="18088610" cy="36830"/>
          </a:xfrm>
          <a:prstGeom prst="line">
            <a:avLst/>
          </a:prstGeom>
          <a:ln w="285750" cap="flat">
            <a:solidFill>
              <a:srgbClr val="7AFFF5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0" y="2491740"/>
            <a:ext cx="9923780" cy="6083300"/>
          </a:xfrm>
          <a:prstGeom prst="round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91600" y="3848100"/>
            <a:ext cx="8122285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</a:pPr>
            <a:r>
              <a:rPr lang="en-GB" altLang="en-US" sz="4000">
                <a:solidFill>
                  <a:srgbClr val="FFFFFF"/>
                </a:solidFill>
                <a:latin typeface="Chakra Petch"/>
              </a:rPr>
              <a:t>Types Of Web-Application Attacks</a:t>
            </a:r>
            <a:endParaRPr lang="en-GB" altLang="en-US" sz="4000">
              <a:solidFill>
                <a:srgbClr val="FFFFFF"/>
              </a:solidFill>
              <a:latin typeface="Chakra Petch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5800631" y="8879484"/>
            <a:ext cx="12040121" cy="757632"/>
            <a:chOff x="0" y="0"/>
            <a:chExt cx="16053494" cy="1010175"/>
          </a:xfrm>
        </p:grpSpPr>
        <p:grpSp>
          <p:nvGrpSpPr>
            <p:cNvPr id="5" name="Group 5"/>
            <p:cNvGrpSpPr/>
            <p:nvPr/>
          </p:nvGrpSpPr>
          <p:grpSpPr>
            <a:xfrm rot="0">
              <a:off x="0" y="0"/>
              <a:ext cx="1010175" cy="1010175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0">
              <a:off x="1670575" y="0"/>
              <a:ext cx="1010175" cy="101017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0">
              <a:off x="3343864" y="0"/>
              <a:ext cx="1010175" cy="101017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0">
              <a:off x="5014440" y="0"/>
              <a:ext cx="1010175" cy="1010175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0">
              <a:off x="6685015" y="0"/>
              <a:ext cx="1010175" cy="101017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0">
              <a:off x="8358304" y="0"/>
              <a:ext cx="1010175" cy="101017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0">
              <a:off x="10028879" y="0"/>
              <a:ext cx="1010175" cy="1010175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0">
              <a:off x="11699455" y="0"/>
              <a:ext cx="1010175" cy="1010175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0">
              <a:off x="13370030" y="0"/>
              <a:ext cx="1010175" cy="1010175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0">
              <a:off x="15043319" y="0"/>
              <a:ext cx="1010175" cy="1010175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8687030" y="4791505"/>
            <a:ext cx="8788068" cy="703045"/>
          </a:xfrm>
          <a:custGeom>
            <a:avLst/>
            <a:gdLst/>
            <a:ahLst/>
            <a:cxnLst/>
            <a:rect l="l" t="t" r="r" b="b"/>
            <a:pathLst>
              <a:path w="8788068" h="703045">
                <a:moveTo>
                  <a:pt x="0" y="0"/>
                </a:moveTo>
                <a:lnTo>
                  <a:pt x="8788069" y="0"/>
                </a:lnTo>
                <a:lnTo>
                  <a:pt x="8788069" y="703045"/>
                </a:lnTo>
                <a:lnTo>
                  <a:pt x="0" y="7030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1700"/>
            <a:ext cx="6019165" cy="53841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15400" y="3009900"/>
            <a:ext cx="8122285" cy="1538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000"/>
              </a:lnSpc>
              <a:spcBef>
                <a:spcPct val="0"/>
              </a:spcBef>
            </a:pPr>
            <a:r>
              <a:rPr lang="en-GB" altLang="en-US" sz="4800">
                <a:solidFill>
                  <a:srgbClr val="FFFFFF"/>
                </a:solidFill>
                <a:latin typeface="Chakra Petch"/>
              </a:rPr>
              <a:t>Intro To CyberSecurity</a:t>
            </a:r>
            <a:endParaRPr lang="en-GB" altLang="en-US" sz="4800">
              <a:solidFill>
                <a:srgbClr val="FFFFFF"/>
              </a:solidFill>
              <a:latin typeface="Chakra Petch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5800631" y="8879484"/>
            <a:ext cx="12040121" cy="757632"/>
            <a:chOff x="0" y="0"/>
            <a:chExt cx="16053494" cy="1010175"/>
          </a:xfrm>
        </p:grpSpPr>
        <p:grpSp>
          <p:nvGrpSpPr>
            <p:cNvPr id="5" name="Group 5"/>
            <p:cNvGrpSpPr/>
            <p:nvPr/>
          </p:nvGrpSpPr>
          <p:grpSpPr>
            <a:xfrm rot="0">
              <a:off x="0" y="0"/>
              <a:ext cx="1010175" cy="1010175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0">
              <a:off x="1670575" y="0"/>
              <a:ext cx="1010175" cy="101017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0">
              <a:off x="3343864" y="0"/>
              <a:ext cx="1010175" cy="101017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0">
              <a:off x="5014440" y="0"/>
              <a:ext cx="1010175" cy="1010175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0">
              <a:off x="6685015" y="0"/>
              <a:ext cx="1010175" cy="101017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0">
              <a:off x="8358304" y="0"/>
              <a:ext cx="1010175" cy="101017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0">
              <a:off x="10028879" y="0"/>
              <a:ext cx="1010175" cy="1010175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0">
              <a:off x="11699455" y="0"/>
              <a:ext cx="1010175" cy="1010175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0">
              <a:off x="13370030" y="0"/>
              <a:ext cx="1010175" cy="1010175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0">
              <a:off x="15043319" y="0"/>
              <a:ext cx="1010175" cy="1010175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8153630" y="4686095"/>
            <a:ext cx="8788068" cy="703045"/>
          </a:xfrm>
          <a:custGeom>
            <a:avLst/>
            <a:gdLst/>
            <a:ahLst/>
            <a:cxnLst/>
            <a:rect l="l" t="t" r="r" b="b"/>
            <a:pathLst>
              <a:path w="8788068" h="703045">
                <a:moveTo>
                  <a:pt x="0" y="0"/>
                </a:moveTo>
                <a:lnTo>
                  <a:pt x="8788069" y="0"/>
                </a:lnTo>
                <a:lnTo>
                  <a:pt x="8788069" y="703045"/>
                </a:lnTo>
                <a:lnTo>
                  <a:pt x="0" y="7030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1700"/>
            <a:ext cx="6019165" cy="53841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600" y="-64135"/>
            <a:ext cx="12600940" cy="129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00"/>
              </a:lnSpc>
            </a:pPr>
            <a:r>
              <a:rPr lang="en-GB" altLang="en-US" sz="4800" b="1">
                <a:solidFill>
                  <a:srgbClr val="FFFFFF"/>
                </a:solidFill>
                <a:latin typeface="Chakra Petch"/>
                <a:sym typeface="+mn-ea"/>
              </a:rPr>
              <a:t>Types Of Web-Application Attacks</a:t>
            </a:r>
            <a:endParaRPr lang="en-GB" altLang="en-US" sz="4800" b="1">
              <a:solidFill>
                <a:srgbClr val="FFFFFF"/>
              </a:solidFill>
              <a:latin typeface="Chakra Petch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7200" y="1807210"/>
            <a:ext cx="10925810" cy="6924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SQL Injection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XSS Injection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Comand Injection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Broken Authentication 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Brute Forcing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IDOR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Parameter Tempring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Security Misconfiguration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ClickJacking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CSRF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MITM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Dos Attack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61345" y="342667"/>
            <a:ext cx="481228" cy="48122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73FB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356926" y="495255"/>
            <a:ext cx="481228" cy="4812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CE8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6" name="AutoShape 36"/>
          <p:cNvSpPr/>
          <p:nvPr/>
        </p:nvSpPr>
        <p:spPr>
          <a:xfrm>
            <a:off x="199390" y="9715500"/>
            <a:ext cx="18088610" cy="36830"/>
          </a:xfrm>
          <a:prstGeom prst="line">
            <a:avLst/>
          </a:prstGeom>
          <a:ln w="285750" cap="flat">
            <a:solidFill>
              <a:srgbClr val="7AFFF5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0" y="2095500"/>
            <a:ext cx="7931150" cy="6335395"/>
          </a:xfrm>
          <a:prstGeom prst="round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91600" y="3848100"/>
            <a:ext cx="8122285" cy="123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</a:pPr>
            <a:r>
              <a:rPr lang="en-GB" altLang="en-US" sz="4000">
                <a:solidFill>
                  <a:srgbClr val="FFFFFF"/>
                </a:solidFill>
                <a:latin typeface="Chakra Petch"/>
              </a:rPr>
              <a:t>Types Of Mobile-Application Attacks</a:t>
            </a:r>
            <a:endParaRPr lang="en-GB" altLang="en-US" sz="4000">
              <a:solidFill>
                <a:srgbClr val="FFFFFF"/>
              </a:solidFill>
              <a:latin typeface="Chakra Petch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5800631" y="8879484"/>
            <a:ext cx="12040121" cy="757632"/>
            <a:chOff x="0" y="0"/>
            <a:chExt cx="16053494" cy="1010175"/>
          </a:xfrm>
        </p:grpSpPr>
        <p:grpSp>
          <p:nvGrpSpPr>
            <p:cNvPr id="5" name="Group 5"/>
            <p:cNvGrpSpPr/>
            <p:nvPr/>
          </p:nvGrpSpPr>
          <p:grpSpPr>
            <a:xfrm rot="0">
              <a:off x="0" y="0"/>
              <a:ext cx="1010175" cy="1010175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0">
              <a:off x="1670575" y="0"/>
              <a:ext cx="1010175" cy="101017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0">
              <a:off x="3343864" y="0"/>
              <a:ext cx="1010175" cy="101017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0">
              <a:off x="5014440" y="0"/>
              <a:ext cx="1010175" cy="1010175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0">
              <a:off x="6685015" y="0"/>
              <a:ext cx="1010175" cy="101017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0">
              <a:off x="8358304" y="0"/>
              <a:ext cx="1010175" cy="101017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0">
              <a:off x="10028879" y="0"/>
              <a:ext cx="1010175" cy="1010175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0">
              <a:off x="11699455" y="0"/>
              <a:ext cx="1010175" cy="1010175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0">
              <a:off x="13370030" y="0"/>
              <a:ext cx="1010175" cy="1010175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0">
              <a:off x="15043319" y="0"/>
              <a:ext cx="1010175" cy="1010175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8659090" y="5219495"/>
            <a:ext cx="8788068" cy="703045"/>
          </a:xfrm>
          <a:custGeom>
            <a:avLst/>
            <a:gdLst/>
            <a:ahLst/>
            <a:cxnLst/>
            <a:rect l="l" t="t" r="r" b="b"/>
            <a:pathLst>
              <a:path w="8788068" h="703045">
                <a:moveTo>
                  <a:pt x="0" y="0"/>
                </a:moveTo>
                <a:lnTo>
                  <a:pt x="8788069" y="0"/>
                </a:lnTo>
                <a:lnTo>
                  <a:pt x="8788069" y="703045"/>
                </a:lnTo>
                <a:lnTo>
                  <a:pt x="0" y="7030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1700"/>
            <a:ext cx="6019165" cy="53841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600" y="-64135"/>
            <a:ext cx="12600940" cy="129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00"/>
              </a:lnSpc>
            </a:pPr>
            <a:r>
              <a:rPr lang="en-GB" altLang="en-US" sz="4800" b="1">
                <a:solidFill>
                  <a:srgbClr val="FFFFFF"/>
                </a:solidFill>
                <a:latin typeface="Chakra Petch"/>
                <a:sym typeface="+mn-ea"/>
              </a:rPr>
              <a:t>Types Of Mobile-Application Attacks</a:t>
            </a:r>
            <a:endParaRPr lang="en-GB" altLang="en-US" sz="4800" b="1">
              <a:solidFill>
                <a:srgbClr val="FFFFFF"/>
              </a:solidFill>
              <a:latin typeface="Chakra Petch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61340" y="2247900"/>
            <a:ext cx="10925810" cy="5770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Insecure Logging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Insecure Data Storage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SQl Injections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Input Validation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Access controls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Broken Authentcation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Weak Cryptography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Security Misconfiguration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Reverse-Engineering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Dos Attack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61345" y="342667"/>
            <a:ext cx="481228" cy="48122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73FB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356926" y="495255"/>
            <a:ext cx="481228" cy="4812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CE8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6" name="AutoShape 36"/>
          <p:cNvSpPr/>
          <p:nvPr/>
        </p:nvSpPr>
        <p:spPr>
          <a:xfrm>
            <a:off x="199390" y="9715500"/>
            <a:ext cx="18088610" cy="36830"/>
          </a:xfrm>
          <a:prstGeom prst="line">
            <a:avLst/>
          </a:prstGeom>
          <a:ln w="285750" cap="flat">
            <a:solidFill>
              <a:srgbClr val="7AFFF5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2552700"/>
            <a:ext cx="9491345" cy="5339080"/>
          </a:xfrm>
          <a:prstGeom prst="round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91600" y="3848100"/>
            <a:ext cx="8122285" cy="123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</a:pPr>
            <a:r>
              <a:rPr lang="en-GB" altLang="en-US" sz="4000">
                <a:solidFill>
                  <a:srgbClr val="FFFFFF"/>
                </a:solidFill>
                <a:latin typeface="Chakra Petch"/>
              </a:rPr>
              <a:t>Social Engineering &amp; Physical Attack</a:t>
            </a:r>
            <a:endParaRPr lang="en-GB" altLang="en-US" sz="4000">
              <a:solidFill>
                <a:srgbClr val="FFFFFF"/>
              </a:solidFill>
              <a:latin typeface="Chakra Petch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5800631" y="8879484"/>
            <a:ext cx="12040121" cy="757632"/>
            <a:chOff x="0" y="0"/>
            <a:chExt cx="16053494" cy="1010175"/>
          </a:xfrm>
        </p:grpSpPr>
        <p:grpSp>
          <p:nvGrpSpPr>
            <p:cNvPr id="5" name="Group 5"/>
            <p:cNvGrpSpPr/>
            <p:nvPr/>
          </p:nvGrpSpPr>
          <p:grpSpPr>
            <a:xfrm rot="0">
              <a:off x="0" y="0"/>
              <a:ext cx="1010175" cy="1010175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0">
              <a:off x="1670575" y="0"/>
              <a:ext cx="1010175" cy="101017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0">
              <a:off x="3343864" y="0"/>
              <a:ext cx="1010175" cy="101017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0">
              <a:off x="5014440" y="0"/>
              <a:ext cx="1010175" cy="1010175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0">
              <a:off x="6685015" y="0"/>
              <a:ext cx="1010175" cy="101017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0">
              <a:off x="8358304" y="0"/>
              <a:ext cx="1010175" cy="101017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0">
              <a:off x="10028879" y="0"/>
              <a:ext cx="1010175" cy="1010175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0">
              <a:off x="11699455" y="0"/>
              <a:ext cx="1010175" cy="1010175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0">
              <a:off x="13370030" y="0"/>
              <a:ext cx="1010175" cy="1010175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0">
              <a:off x="15043319" y="0"/>
              <a:ext cx="1010175" cy="1010175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8658860" y="5143500"/>
            <a:ext cx="8787765" cy="873125"/>
          </a:xfrm>
          <a:custGeom>
            <a:avLst/>
            <a:gdLst/>
            <a:ahLst/>
            <a:cxnLst/>
            <a:rect l="l" t="t" r="r" b="b"/>
            <a:pathLst>
              <a:path w="8788068" h="703045">
                <a:moveTo>
                  <a:pt x="0" y="0"/>
                </a:moveTo>
                <a:lnTo>
                  <a:pt x="8788069" y="0"/>
                </a:lnTo>
                <a:lnTo>
                  <a:pt x="8788069" y="703045"/>
                </a:lnTo>
                <a:lnTo>
                  <a:pt x="0" y="7030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1700"/>
            <a:ext cx="6019165" cy="53841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600" y="-64135"/>
            <a:ext cx="12600940" cy="129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00"/>
              </a:lnSpc>
            </a:pPr>
            <a:r>
              <a:rPr lang="en-GB" altLang="en-US" sz="4800" b="1">
                <a:solidFill>
                  <a:srgbClr val="FFFFFF"/>
                </a:solidFill>
                <a:latin typeface="Chakra Petch"/>
              </a:rPr>
              <a:t>Social Engineering &amp; Physical Attacks</a:t>
            </a:r>
            <a:endParaRPr lang="en-GB" altLang="en-US" sz="4800" b="1">
              <a:solidFill>
                <a:srgbClr val="FFFFFF"/>
              </a:solidFill>
              <a:latin typeface="Chakra Petch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61340" y="2781300"/>
            <a:ext cx="10925810" cy="4616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Phishing Attack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Pretexting Attack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Malware,Ransomeware and Viruses Attack 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Tailgating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Piggybacking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Shoulder Surfing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  <a:p>
            <a:pPr marL="800100" lvl="1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chemeClr val="bg1"/>
                </a:solidFill>
                <a:latin typeface="Cousine"/>
              </a:rPr>
              <a:t>Offering money or other valuables in exchange for access or information.</a:t>
            </a:r>
            <a:endParaRPr lang="en-GB" altLang="en-US" sz="2500" b="1">
              <a:solidFill>
                <a:schemeClr val="bg1"/>
              </a:solidFill>
              <a:latin typeface="Cousine"/>
            </a:endParaRP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61345" y="342667"/>
            <a:ext cx="481228" cy="48122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73FB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356926" y="495255"/>
            <a:ext cx="481228" cy="4812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CE8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6" name="AutoShape 36"/>
          <p:cNvSpPr/>
          <p:nvPr/>
        </p:nvSpPr>
        <p:spPr>
          <a:xfrm>
            <a:off x="199390" y="9715500"/>
            <a:ext cx="18088610" cy="36830"/>
          </a:xfrm>
          <a:prstGeom prst="line">
            <a:avLst/>
          </a:prstGeom>
          <a:ln w="285750" cap="flat">
            <a:solidFill>
              <a:srgbClr val="7AFFF5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l="11892" t="15054" r="10270" b="5376"/>
          <a:stretch>
            <a:fillRect/>
          </a:stretch>
        </p:blipFill>
        <p:spPr>
          <a:xfrm>
            <a:off x="10363200" y="2247900"/>
            <a:ext cx="7712710" cy="3963670"/>
          </a:xfrm>
          <a:prstGeom prst="round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 rot="0">
            <a:off x="0" y="9574140"/>
            <a:ext cx="716230" cy="71623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73FB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81047" tIns="81047" rIns="81047" bIns="81047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716230" y="9175352"/>
            <a:ext cx="398788" cy="39878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CE8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81047" tIns="81047" rIns="81047" bIns="81047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038600" y="4152900"/>
            <a:ext cx="10102215" cy="1538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GB" altLang="en-US" sz="11500">
                <a:solidFill>
                  <a:srgbClr val="FFFFFF"/>
                </a:solidFill>
                <a:latin typeface="Chakra Petch"/>
              </a:rPr>
              <a:t>Q &amp; A</a:t>
            </a:r>
            <a:endParaRPr lang="en-GB" altLang="en-US" sz="11500">
              <a:solidFill>
                <a:srgbClr val="FFFFFF"/>
              </a:solidFill>
              <a:latin typeface="Chakra Petc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600" y="-64135"/>
            <a:ext cx="9848850" cy="129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00"/>
              </a:lnSpc>
            </a:pPr>
            <a:r>
              <a:rPr lang="en-GB" altLang="en-US" sz="5400" b="1">
                <a:solidFill>
                  <a:srgbClr val="FFFFFF"/>
                </a:solidFill>
                <a:latin typeface="Chakra Petch"/>
              </a:rPr>
              <a:t>What Is Cyber Security </a:t>
            </a:r>
            <a:endParaRPr lang="en-GB" altLang="en-US" sz="5400" b="1">
              <a:solidFill>
                <a:srgbClr val="FFFFFF"/>
              </a:solidFill>
              <a:latin typeface="Chakra Petch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1000" y="3477260"/>
            <a:ext cx="10297795" cy="2917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0100" lvl="1" indent="-342900" algn="l">
              <a:lnSpc>
                <a:spcPts val="3250"/>
              </a:lnSpc>
              <a:buFont typeface="Arial" panose="02080604020202020204" pitchFamily="34" charset="0"/>
              <a:buChar char="•"/>
            </a:pPr>
            <a:r>
              <a:rPr sz="2500">
                <a:solidFill>
                  <a:srgbClr val="FFFFFF"/>
                </a:solidFill>
                <a:latin typeface="Cousine"/>
              </a:rPr>
              <a:t>Cyber security is the practice of protecting systems, networks, and data from unauthorized access, use, disclosure, disruption, modification, or destruction.</a:t>
            </a:r>
            <a:endParaRPr sz="2500">
              <a:solidFill>
                <a:srgbClr val="FFFFFF"/>
              </a:solidFill>
              <a:latin typeface="Cousine"/>
            </a:endParaRPr>
          </a:p>
          <a:p>
            <a:pPr lvl="1" indent="0" algn="l">
              <a:lnSpc>
                <a:spcPts val="3250"/>
              </a:lnSpc>
              <a:buFont typeface="Arial" panose="02080604020202020204" pitchFamily="34" charset="0"/>
              <a:buNone/>
            </a:pPr>
            <a:endParaRPr sz="2500">
              <a:solidFill>
                <a:srgbClr val="FFFFFF"/>
              </a:solidFill>
              <a:latin typeface="Cousine"/>
            </a:endParaRPr>
          </a:p>
          <a:p>
            <a:pPr marL="800100" lvl="1" indent="-342900" algn="l">
              <a:lnSpc>
                <a:spcPts val="3250"/>
              </a:lnSpc>
              <a:buFont typeface="Arial" panose="02080604020202020204" pitchFamily="34" charset="0"/>
              <a:buChar char="•"/>
            </a:pPr>
            <a:r>
              <a:rPr lang="en-GB" sz="2500">
                <a:solidFill>
                  <a:srgbClr val="FFFFFF"/>
                </a:solidFill>
                <a:latin typeface="Cousine"/>
              </a:rPr>
              <a:t>Now days our businesses are online over the internet. Cyber attackers trying to attack growing businesses for personal gain. That type of hacker called Black hat hackers</a:t>
            </a:r>
            <a:endParaRPr lang="en-GB" sz="2500">
              <a:solidFill>
                <a:srgbClr val="FFFFFF"/>
              </a:solidFill>
              <a:latin typeface="Cousine"/>
            </a:endParaRP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61345" y="342667"/>
            <a:ext cx="481228" cy="48122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73FB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356926" y="495255"/>
            <a:ext cx="481228" cy="4812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CE8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6" name="AutoShape 36"/>
          <p:cNvSpPr/>
          <p:nvPr/>
        </p:nvSpPr>
        <p:spPr>
          <a:xfrm>
            <a:off x="199390" y="9715500"/>
            <a:ext cx="18088610" cy="36830"/>
          </a:xfrm>
          <a:prstGeom prst="line">
            <a:avLst/>
          </a:prstGeom>
          <a:ln w="285750" cap="flat">
            <a:solidFill>
              <a:srgbClr val="7AFFF5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40" name="Picture 39" descr="What-is-penetration-testing-Evalian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58600" y="2933700"/>
            <a:ext cx="6066155" cy="40049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600" y="-64135"/>
            <a:ext cx="12600940" cy="129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00"/>
              </a:lnSpc>
            </a:pPr>
            <a:r>
              <a:rPr lang="en-GB" altLang="en-US" sz="4800" b="1">
                <a:solidFill>
                  <a:srgbClr val="FFFFFF"/>
                </a:solidFill>
                <a:latin typeface="Chakra Petch"/>
              </a:rPr>
              <a:t>Why Cyber Security Is Important</a:t>
            </a:r>
            <a:endParaRPr lang="en-GB" altLang="en-US" sz="4800" b="1">
              <a:solidFill>
                <a:srgbClr val="FFFFFF"/>
              </a:solidFill>
              <a:latin typeface="Chakra Petch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0" y="1790700"/>
            <a:ext cx="9587865" cy="5835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r>
              <a:rPr lang="en-GB" altLang="en-US" sz="2500">
                <a:solidFill>
                  <a:srgbClr val="FFFFFF"/>
                </a:solidFill>
                <a:latin typeface="Cousine"/>
              </a:rPr>
              <a:t>Cybersecurity is incredibly important for individuals, businesses, and even governments in today's digital world</a:t>
            </a: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r>
              <a:rPr lang="en-GB" altLang="en-US" sz="2500">
                <a:solidFill>
                  <a:srgbClr val="FFFFFF"/>
                </a:solidFill>
                <a:latin typeface="Cousine"/>
              </a:rPr>
              <a:t>Our business run over internet after covid-19 online business growing-up</a:t>
            </a: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r>
              <a:rPr lang="en-GB" altLang="en-US" sz="2500">
                <a:solidFill>
                  <a:srgbClr val="FFFFFF"/>
                </a:solidFill>
                <a:latin typeface="Cousine"/>
              </a:rPr>
              <a:t>More technologies comes with more risk form cyber attackers. Hackers perform unauthorized hacking into you IT Infra for personal gain</a:t>
            </a: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r>
              <a:rPr lang="en-GB" altLang="en-US" sz="2500">
                <a:solidFill>
                  <a:srgbClr val="FFFFFF"/>
                </a:solidFill>
                <a:latin typeface="Cousine"/>
              </a:rPr>
              <a:t>Example:</a:t>
            </a:r>
            <a:br>
              <a:rPr lang="en-GB" altLang="en-US" sz="2500">
                <a:solidFill>
                  <a:srgbClr val="FFFFFF"/>
                </a:solidFill>
                <a:latin typeface="Cousine"/>
              </a:rPr>
            </a:br>
            <a:r>
              <a:rPr lang="en-GB" altLang="en-US" sz="2500">
                <a:solidFill>
                  <a:srgbClr val="FFFFFF"/>
                </a:solidFill>
                <a:latin typeface="Cousine"/>
              </a:rPr>
              <a:t>- Gaining access using SSH / FTP protocol</a:t>
            </a: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r>
              <a:rPr lang="en-GB" altLang="en-US" sz="2500">
                <a:solidFill>
                  <a:srgbClr val="FFFFFF"/>
                </a:solidFill>
                <a:latin typeface="Cousine"/>
              </a:rPr>
              <a:t>- Gaining access using SMB protocol </a:t>
            </a:r>
            <a:endParaRPr lang="en-GB" altLang="en-US" sz="2500">
              <a:solidFill>
                <a:srgbClr val="FFFFFF"/>
              </a:solidFill>
              <a:latin typeface="Cousine"/>
            </a:endParaRP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61345" y="342667"/>
            <a:ext cx="481228" cy="48122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73FB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356926" y="495255"/>
            <a:ext cx="481228" cy="4812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CE8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6" name="AutoShape 36"/>
          <p:cNvSpPr/>
          <p:nvPr/>
        </p:nvSpPr>
        <p:spPr>
          <a:xfrm>
            <a:off x="199390" y="9715500"/>
            <a:ext cx="18088610" cy="36830"/>
          </a:xfrm>
          <a:prstGeom prst="line">
            <a:avLst/>
          </a:prstGeom>
          <a:ln w="285750" cap="flat">
            <a:solidFill>
              <a:srgbClr val="7AFFF5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5200" y="2933700"/>
            <a:ext cx="6641465" cy="45662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600" y="-64135"/>
            <a:ext cx="12600940" cy="129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00"/>
              </a:lnSpc>
            </a:pPr>
            <a:r>
              <a:rPr lang="en-GB" altLang="en-US" sz="4800" b="1">
                <a:solidFill>
                  <a:srgbClr val="FFFFFF"/>
                </a:solidFill>
                <a:latin typeface="Chakra Petch"/>
              </a:rPr>
              <a:t>What is Ethical Hacking or Penetration tester</a:t>
            </a:r>
            <a:endParaRPr lang="en-GB" altLang="en-US" sz="4800" b="1">
              <a:solidFill>
                <a:srgbClr val="FFFFFF"/>
              </a:solidFill>
              <a:latin typeface="Chakra Petch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61340" y="1386840"/>
            <a:ext cx="10274300" cy="7919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r>
              <a:rPr lang="en-GB" altLang="en-US" sz="2500">
                <a:solidFill>
                  <a:srgbClr val="FFFFFF"/>
                </a:solidFill>
                <a:latin typeface="Cousine"/>
              </a:rPr>
              <a:t>Ethical hacking and penetration testing are both terms used to describe the practice of simulating cyberattacks on a system to find vulnerabilities and weaknesses.</a:t>
            </a: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lvl="1" indent="0" algn="l">
              <a:lnSpc>
                <a:spcPts val="3250"/>
              </a:lnSpc>
              <a:buFont typeface="Arial" panose="02080604020202020204" pitchFamily="34" charset="0"/>
              <a:buNone/>
            </a:pP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r>
              <a:rPr lang="en-GB" altLang="en-US" sz="2500">
                <a:solidFill>
                  <a:srgbClr val="FFFFFF"/>
                </a:solidFill>
                <a:latin typeface="Cousine"/>
              </a:rPr>
              <a:t>Hacker find vulnerabilties or loophole into you IT infrastructre and report all issue in detail report writing</a:t>
            </a: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r>
              <a:rPr lang="en-GB" altLang="en-US" sz="2500">
                <a:solidFill>
                  <a:srgbClr val="FFFFFF"/>
                </a:solidFill>
                <a:latin typeface="Cousine"/>
              </a:rPr>
              <a:t>Example:</a:t>
            </a:r>
            <a:br>
              <a:rPr lang="en-GB" altLang="en-US" sz="2500">
                <a:solidFill>
                  <a:srgbClr val="FFFFFF"/>
                </a:solidFill>
                <a:latin typeface="Cousine"/>
              </a:rPr>
            </a:br>
            <a:r>
              <a:rPr lang="en-GB" altLang="en-US" sz="2500">
                <a:solidFill>
                  <a:srgbClr val="FFFFFF"/>
                </a:solidFill>
                <a:latin typeface="Cousine"/>
              </a:rPr>
              <a:t>- Detail VAPT Report</a:t>
            </a: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r>
              <a:rPr lang="en-GB" altLang="en-US" sz="2500">
                <a:solidFill>
                  <a:srgbClr val="FFFFFF"/>
                </a:solidFill>
                <a:latin typeface="Cousine"/>
              </a:rPr>
              <a:t>Ethical Hacker / Penetration Tester perform VAPT on IT enviroment or physical enviroment to secure organization from cyber attacks</a:t>
            </a: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r>
              <a:rPr lang="en-GB" altLang="en-US" sz="2500">
                <a:solidFill>
                  <a:srgbClr val="FFFFFF"/>
                </a:solidFill>
                <a:latin typeface="Cousine"/>
              </a:rPr>
              <a:t>Many organization run bug-bounty programs (bugcrowd, hackerone...etc.)</a:t>
            </a: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800100" lvl="1" indent="-342900" algn="l">
              <a:lnSpc>
                <a:spcPts val="3250"/>
              </a:lnSpc>
              <a:buFont typeface="Arial" panose="02080604020202020204" pitchFamily="34" charset="0"/>
              <a:buNone/>
            </a:pP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lvl="1" indent="0" algn="l">
              <a:lnSpc>
                <a:spcPts val="3250"/>
              </a:lnSpc>
              <a:buFont typeface="Arial" panose="02080604020202020204" pitchFamily="34" charset="0"/>
              <a:buNone/>
            </a:pP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lvl="1" indent="0" algn="l">
              <a:lnSpc>
                <a:spcPts val="3250"/>
              </a:lnSpc>
              <a:buFont typeface="Arial" panose="02080604020202020204" pitchFamily="34" charset="0"/>
              <a:buNone/>
            </a:pPr>
            <a:endParaRPr lang="en-GB" altLang="en-US" sz="2500">
              <a:solidFill>
                <a:srgbClr val="FFFFFF"/>
              </a:solidFill>
              <a:latin typeface="Cousine"/>
            </a:endParaRP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61345" y="342667"/>
            <a:ext cx="481228" cy="48122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73FB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356926" y="495255"/>
            <a:ext cx="481228" cy="4812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CE8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6" name="AutoShape 36"/>
          <p:cNvSpPr/>
          <p:nvPr/>
        </p:nvSpPr>
        <p:spPr>
          <a:xfrm>
            <a:off x="199390" y="9715500"/>
            <a:ext cx="18088610" cy="36830"/>
          </a:xfrm>
          <a:prstGeom prst="line">
            <a:avLst/>
          </a:prstGeom>
          <a:ln w="285750" cap="flat">
            <a:solidFill>
              <a:srgbClr val="7AFFF5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"/>
          <a:srcRect b="7405"/>
          <a:stretch>
            <a:fillRect/>
          </a:stretch>
        </p:blipFill>
        <p:spPr>
          <a:xfrm>
            <a:off x="11658600" y="2247900"/>
            <a:ext cx="5753735" cy="5327650"/>
          </a:xfrm>
          <a:prstGeom prst="round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600" y="-64135"/>
            <a:ext cx="12600940" cy="129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00"/>
              </a:lnSpc>
            </a:pPr>
            <a:r>
              <a:rPr lang="en-GB" altLang="en-US" sz="4800" b="1">
                <a:solidFill>
                  <a:srgbClr val="FFFFFF"/>
                </a:solidFill>
                <a:latin typeface="Chakra Petch"/>
              </a:rPr>
              <a:t>Types Of Hackers</a:t>
            </a:r>
            <a:endParaRPr lang="en-GB" altLang="en-US" sz="4800" b="1">
              <a:solidFill>
                <a:srgbClr val="FFFFFF"/>
              </a:solidFill>
              <a:latin typeface="Chakra Petch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56870" y="1485900"/>
            <a:ext cx="10274300" cy="8335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White Hat Hackers: </a:t>
            </a:r>
            <a:r>
              <a:rPr lang="en-GB" altLang="en-US" sz="2500">
                <a:solidFill>
                  <a:srgbClr val="FFFFFF"/>
                </a:solidFill>
                <a:latin typeface="Cousine"/>
              </a:rPr>
              <a:t>Ethical hackers or penetration tester  who use their skills to identify and fix vulnerabilities in systems and networks before malicious actors can exploit them. </a:t>
            </a: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Black Hat Hackers:</a:t>
            </a:r>
            <a:r>
              <a:rPr lang="en-GB" altLang="en-US" sz="2500">
                <a:solidFill>
                  <a:srgbClr val="FFFFFF"/>
                </a:solidFill>
                <a:latin typeface="Cousine"/>
              </a:rPr>
              <a:t> Engage in activities like cybercrime, identity theft, data breaches, and cyberterrorism.</a:t>
            </a: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Grey Hat Hackers: </a:t>
            </a:r>
            <a:r>
              <a:rPr lang="en-GB" altLang="en-US" sz="2500">
                <a:solidFill>
                  <a:srgbClr val="FFFFFF"/>
                </a:solidFill>
                <a:latin typeface="Cousine"/>
              </a:rPr>
              <a:t>May hack into systems to demonstrate vulnerabilities but then disclose them responsibly.</a:t>
            </a: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Script Kiddies:</a:t>
            </a:r>
            <a:r>
              <a:rPr lang="en-GB" altLang="en-US" sz="2500">
                <a:solidFill>
                  <a:srgbClr val="FFFFFF"/>
                </a:solidFill>
                <a:latin typeface="Cousine"/>
              </a:rPr>
              <a:t> Beginners who use readily available tools and scripts to launch basic attacks.</a:t>
            </a: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Hacktivists:</a:t>
            </a:r>
            <a:r>
              <a:rPr lang="en-GB" altLang="en-US" sz="2500">
                <a:solidFill>
                  <a:srgbClr val="FFFFFF"/>
                </a:solidFill>
                <a:latin typeface="Cousine"/>
              </a:rPr>
              <a:t> Use their skills to promote political or social agendas.</a:t>
            </a: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lvl="1" indent="0" algn="l">
              <a:lnSpc>
                <a:spcPts val="3250"/>
              </a:lnSpc>
              <a:buFont typeface="Arial" panose="02080604020202020204" pitchFamily="34" charset="0"/>
              <a:buNone/>
            </a:pP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State-sponsored Hackers:</a:t>
            </a:r>
            <a:r>
              <a:rPr lang="en-GB" altLang="en-US" sz="2500">
                <a:solidFill>
                  <a:srgbClr val="FFFFFF"/>
                </a:solidFill>
                <a:latin typeface="Cousine"/>
              </a:rPr>
              <a:t> Work for governments to carry out cyberattacks against other countries or organizations.</a:t>
            </a: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endParaRPr lang="en-GB" altLang="en-US" sz="2500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ts val="3250"/>
              </a:lnSpc>
              <a:buFont typeface="Arial" panose="02080604020202020204" pitchFamily="34" charset="0"/>
              <a:buChar char="•"/>
            </a:pPr>
            <a:endParaRPr lang="en-GB" altLang="en-US" sz="2500">
              <a:solidFill>
                <a:srgbClr val="FFFFFF"/>
              </a:solidFill>
              <a:latin typeface="Cousine"/>
            </a:endParaRP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61345" y="342667"/>
            <a:ext cx="481228" cy="48122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73FB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356926" y="495255"/>
            <a:ext cx="481228" cy="4812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CE8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6" name="AutoShape 36"/>
          <p:cNvSpPr/>
          <p:nvPr/>
        </p:nvSpPr>
        <p:spPr>
          <a:xfrm>
            <a:off x="199390" y="9715500"/>
            <a:ext cx="18088610" cy="36830"/>
          </a:xfrm>
          <a:prstGeom prst="line">
            <a:avLst/>
          </a:prstGeom>
          <a:ln w="285750" cap="flat">
            <a:solidFill>
              <a:srgbClr val="7AFFF5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9000" y="3338830"/>
            <a:ext cx="6879590" cy="3609975"/>
          </a:xfrm>
          <a:prstGeom prst="round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58200" y="3314700"/>
            <a:ext cx="8122285" cy="123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00000"/>
              </a:lnSpc>
              <a:spcBef>
                <a:spcPct val="0"/>
              </a:spcBef>
            </a:pPr>
            <a:r>
              <a:rPr lang="en-GB" altLang="en-US" sz="4000">
                <a:solidFill>
                  <a:srgbClr val="FFFFFF"/>
                </a:solidFill>
                <a:latin typeface="Chakra Petch"/>
              </a:rPr>
              <a:t>Types Of Infrastructure Attacker Attack On Organisations </a:t>
            </a:r>
            <a:endParaRPr lang="en-GB" altLang="en-US" sz="4000">
              <a:solidFill>
                <a:srgbClr val="FFFFFF"/>
              </a:solidFill>
              <a:latin typeface="Chakra Petch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5800631" y="8879484"/>
            <a:ext cx="12040121" cy="757632"/>
            <a:chOff x="0" y="0"/>
            <a:chExt cx="16053494" cy="1010175"/>
          </a:xfrm>
        </p:grpSpPr>
        <p:grpSp>
          <p:nvGrpSpPr>
            <p:cNvPr id="5" name="Group 5"/>
            <p:cNvGrpSpPr/>
            <p:nvPr/>
          </p:nvGrpSpPr>
          <p:grpSpPr>
            <a:xfrm rot="0">
              <a:off x="0" y="0"/>
              <a:ext cx="1010175" cy="1010175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0">
              <a:off x="1670575" y="0"/>
              <a:ext cx="1010175" cy="101017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0">
              <a:off x="3343864" y="0"/>
              <a:ext cx="1010175" cy="101017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0">
              <a:off x="5014440" y="0"/>
              <a:ext cx="1010175" cy="1010175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0">
              <a:off x="6685015" y="0"/>
              <a:ext cx="1010175" cy="101017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0">
              <a:off x="8358304" y="0"/>
              <a:ext cx="1010175" cy="101017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0">
              <a:off x="10028879" y="0"/>
              <a:ext cx="1010175" cy="1010175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0">
              <a:off x="11699455" y="0"/>
              <a:ext cx="1010175" cy="1010175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0">
              <a:off x="13370030" y="0"/>
              <a:ext cx="1010175" cy="1010175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0">
              <a:off x="15043319" y="0"/>
              <a:ext cx="1010175" cy="1010175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8153630" y="4686095"/>
            <a:ext cx="8788068" cy="703045"/>
          </a:xfrm>
          <a:custGeom>
            <a:avLst/>
            <a:gdLst/>
            <a:ahLst/>
            <a:cxnLst/>
            <a:rect l="l" t="t" r="r" b="b"/>
            <a:pathLst>
              <a:path w="8788068" h="703045">
                <a:moveTo>
                  <a:pt x="0" y="0"/>
                </a:moveTo>
                <a:lnTo>
                  <a:pt x="8788069" y="0"/>
                </a:lnTo>
                <a:lnTo>
                  <a:pt x="8788069" y="703045"/>
                </a:lnTo>
                <a:lnTo>
                  <a:pt x="0" y="7030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1700"/>
            <a:ext cx="6019165" cy="53841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600" y="-64135"/>
            <a:ext cx="12600940" cy="129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00"/>
              </a:lnSpc>
            </a:pPr>
            <a:r>
              <a:rPr lang="en-GB" altLang="en-US" sz="4800" b="1">
                <a:solidFill>
                  <a:srgbClr val="FFFFFF"/>
                </a:solidFill>
                <a:latin typeface="Chakra Petch"/>
              </a:rPr>
              <a:t>Types Of IT Enviroment</a:t>
            </a:r>
            <a:endParaRPr lang="en-GB" altLang="en-US" sz="4800" b="1">
              <a:solidFill>
                <a:srgbClr val="FFFFFF"/>
              </a:solidFill>
              <a:latin typeface="Chakra Petch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7200" y="2628900"/>
            <a:ext cx="10925810" cy="5193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lvl="1" indent="-4572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Systems ----&gt; devices ----&gt; PC/Laptops/Mobiles</a:t>
            </a:r>
            <a:endParaRPr lang="en-GB" altLang="en-US" sz="2500" b="1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Networks (wired/wireless ---&gt; Routers,Switch,Protocols,Firewalls,..etc.</a:t>
            </a:r>
            <a:endParaRPr lang="en-GB" altLang="en-US" sz="2500" b="1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Web Applications</a:t>
            </a:r>
            <a:endParaRPr lang="en-GB" altLang="en-US" sz="2500" b="1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Mobile Applications</a:t>
            </a:r>
            <a:endParaRPr lang="en-GB" altLang="en-US" sz="2500" b="1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Desktop Applications</a:t>
            </a:r>
            <a:endParaRPr lang="en-GB" altLang="en-US" sz="2500" b="1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API</a:t>
            </a:r>
            <a:endParaRPr lang="en-GB" altLang="en-US" sz="2500" b="1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Cloud</a:t>
            </a:r>
            <a:endParaRPr lang="en-GB" altLang="en-US" sz="2500" b="1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Hardware / Softwares</a:t>
            </a:r>
            <a:endParaRPr lang="en-GB" altLang="en-US" sz="2500" b="1">
              <a:solidFill>
                <a:srgbClr val="FFFFFF"/>
              </a:solidFill>
              <a:latin typeface="Cousine"/>
            </a:endParaRPr>
          </a:p>
          <a:p>
            <a:pPr marL="914400" lvl="1" indent="-4572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en-US" sz="2500" b="1">
                <a:solidFill>
                  <a:srgbClr val="FFFFFF"/>
                </a:solidFill>
                <a:latin typeface="Cousine"/>
              </a:rPr>
              <a:t>Social Engineering ----&gt; physical harm</a:t>
            </a:r>
            <a:endParaRPr lang="en-GB" altLang="en-US" sz="2500" b="1">
              <a:solidFill>
                <a:srgbClr val="FFFFFF"/>
              </a:solidFill>
              <a:latin typeface="Cousine"/>
            </a:endParaRP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561345" y="342667"/>
            <a:ext cx="481228" cy="48122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73FB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356926" y="495255"/>
            <a:ext cx="481228" cy="4812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CE8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6" name="AutoShape 36"/>
          <p:cNvSpPr/>
          <p:nvPr/>
        </p:nvSpPr>
        <p:spPr>
          <a:xfrm>
            <a:off x="199390" y="9715500"/>
            <a:ext cx="18088610" cy="36830"/>
          </a:xfrm>
          <a:prstGeom prst="line">
            <a:avLst/>
          </a:prstGeom>
          <a:ln w="285750" cap="flat">
            <a:solidFill>
              <a:srgbClr val="7AFFF5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0" y="3390900"/>
            <a:ext cx="5715000" cy="4305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58200" y="3314700"/>
            <a:ext cx="8122285" cy="123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00000"/>
              </a:lnSpc>
              <a:spcBef>
                <a:spcPct val="0"/>
              </a:spcBef>
            </a:pPr>
            <a:r>
              <a:rPr lang="en-GB" altLang="en-US" sz="4000">
                <a:solidFill>
                  <a:srgbClr val="FFFFFF"/>
                </a:solidFill>
                <a:latin typeface="Chakra Petch"/>
              </a:rPr>
              <a:t>Ethical Hacking Phases &amp; Cyber Security Teams</a:t>
            </a:r>
            <a:endParaRPr lang="en-GB" altLang="en-US" sz="4000">
              <a:solidFill>
                <a:srgbClr val="FFFFFF"/>
              </a:solidFill>
              <a:latin typeface="Chakra Petch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5800631" y="8879484"/>
            <a:ext cx="12040121" cy="757632"/>
            <a:chOff x="0" y="0"/>
            <a:chExt cx="16053494" cy="1010175"/>
          </a:xfrm>
        </p:grpSpPr>
        <p:grpSp>
          <p:nvGrpSpPr>
            <p:cNvPr id="5" name="Group 5"/>
            <p:cNvGrpSpPr/>
            <p:nvPr/>
          </p:nvGrpSpPr>
          <p:grpSpPr>
            <a:xfrm rot="0">
              <a:off x="0" y="0"/>
              <a:ext cx="1010175" cy="1010175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0">
              <a:off x="1670575" y="0"/>
              <a:ext cx="1010175" cy="101017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0">
              <a:off x="3343864" y="0"/>
              <a:ext cx="1010175" cy="101017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0">
              <a:off x="5014440" y="0"/>
              <a:ext cx="1010175" cy="1010175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0">
              <a:off x="6685015" y="0"/>
              <a:ext cx="1010175" cy="101017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0">
              <a:off x="8358304" y="0"/>
              <a:ext cx="1010175" cy="101017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0">
              <a:off x="10028879" y="0"/>
              <a:ext cx="1010175" cy="1010175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0">
              <a:off x="11699455" y="0"/>
              <a:ext cx="1010175" cy="1010175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0">
              <a:off x="13370030" y="0"/>
              <a:ext cx="1010175" cy="1010175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0">
              <a:off x="15043319" y="0"/>
              <a:ext cx="1010175" cy="1010175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8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8153630" y="4686095"/>
            <a:ext cx="8788068" cy="703045"/>
          </a:xfrm>
          <a:custGeom>
            <a:avLst/>
            <a:gdLst/>
            <a:ahLst/>
            <a:cxnLst/>
            <a:rect l="l" t="t" r="r" b="b"/>
            <a:pathLst>
              <a:path w="8788068" h="703045">
                <a:moveTo>
                  <a:pt x="0" y="0"/>
                </a:moveTo>
                <a:lnTo>
                  <a:pt x="8788069" y="0"/>
                </a:lnTo>
                <a:lnTo>
                  <a:pt x="8788069" y="703045"/>
                </a:lnTo>
                <a:lnTo>
                  <a:pt x="0" y="7030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1700"/>
            <a:ext cx="6019165" cy="53841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4652</Words>
  <Application>WPS Presentation</Application>
  <PresentationFormat>On-screen Show (4:3)</PresentationFormat>
  <Paragraphs>169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Arial</vt:lpstr>
      <vt:lpstr>SimSun</vt:lpstr>
      <vt:lpstr>Wingdings</vt:lpstr>
      <vt:lpstr>Nimbus Roman No9 L</vt:lpstr>
      <vt:lpstr>Chakra Petch</vt:lpstr>
      <vt:lpstr>Quicksand Light</vt:lpstr>
      <vt:lpstr>Forum</vt:lpstr>
      <vt:lpstr>Cousine</vt:lpstr>
      <vt:lpstr>Microsoft YaHei</vt:lpstr>
      <vt:lpstr>Droid Sans Fallback</vt:lpstr>
      <vt:lpstr>Arial Unicode MS</vt:lpstr>
      <vt:lpstr>Calibri</vt:lpstr>
      <vt:lpstr>DejaVu Sans</vt:lpstr>
      <vt:lpstr>OpenSymbol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Cyber-Futuristic Cosplay Workshop</dc:title>
  <dc:creator/>
  <cp:lastModifiedBy>parrot</cp:lastModifiedBy>
  <cp:revision>23</cp:revision>
  <dcterms:created xsi:type="dcterms:W3CDTF">2024-01-24T10:57:27Z</dcterms:created>
  <dcterms:modified xsi:type="dcterms:W3CDTF">2024-01-24T10:57:27Z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1033-11.1.0.11711</vt:lpwstr>
  </property>
</Properties>
</file>